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7"/>
  </p:sldMasterIdLst>
  <p:notesMasterIdLst>
    <p:notesMasterId r:id="rId12"/>
  </p:notesMasterIdLst>
  <p:handoutMasterIdLst>
    <p:handoutMasterId r:id="rId13"/>
  </p:handoutMasterIdLst>
  <p:sldIdLst>
    <p:sldId id="590" r:id="rId8"/>
    <p:sldId id="589" r:id="rId9"/>
    <p:sldId id="592" r:id="rId10"/>
    <p:sldId id="588" r:id="rId11"/>
  </p:sldIdLst>
  <p:sldSz cx="9144000" cy="6858000" type="screen4x3"/>
  <p:notesSz cx="7010400" cy="9296400"/>
  <p:custDataLst>
    <p:tags r:id="rId1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dawi Dweik" initials="B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222"/>
    <a:srgbClr val="A73578"/>
    <a:srgbClr val="FCE7AA"/>
    <a:srgbClr val="FFFFCC"/>
    <a:srgbClr val="FFCC66"/>
    <a:srgbClr val="000000"/>
    <a:srgbClr val="086BB5"/>
    <a:srgbClr val="54B952"/>
    <a:srgbClr val="146BB4"/>
    <a:srgbClr val="F58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01" autoAdjust="0"/>
    <p:restoredTop sz="88566" autoAdjust="0"/>
  </p:normalViewPr>
  <p:slideViewPr>
    <p:cSldViewPr>
      <p:cViewPr>
        <p:scale>
          <a:sx n="110" d="100"/>
          <a:sy n="110" d="100"/>
        </p:scale>
        <p:origin x="-852" y="-72"/>
      </p:cViewPr>
      <p:guideLst>
        <p:guide orient="horz" pos="240"/>
        <p:guide pos="144"/>
      </p:guideLst>
    </p:cSldViewPr>
  </p:slideViewPr>
  <p:outlineViewPr>
    <p:cViewPr>
      <p:scale>
        <a:sx n="33" d="100"/>
        <a:sy n="33" d="100"/>
      </p:scale>
      <p:origin x="0" y="159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84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054F3B0-4883-48C4-B9D7-5326BB078B23}" type="datetimeFigureOut">
              <a:rPr lang="en-US"/>
              <a:pPr>
                <a:defRPr/>
              </a:pPr>
              <a:t>7/8/2014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04E54D2-20A3-46EA-94AA-7F11C506D9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821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1ADB54E-6FD0-4F13-9137-2FAB9BEEC7A2}" type="datetimeFigureOut">
              <a:rPr lang="en-US"/>
              <a:pPr>
                <a:defRPr/>
              </a:pPr>
              <a:t>7/8/2014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9BC6EAA-DA83-44F0-9692-54F049D5EB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823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lattice-graphic-v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3"/>
            <a:ext cx="9144000" cy="290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ctrTitle"/>
          </p:nvPr>
        </p:nvSpPr>
        <p:spPr bwMode="auto">
          <a:xfrm>
            <a:off x="915988" y="3481388"/>
            <a:ext cx="4570412" cy="1096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>
              <a:lnSpc>
                <a:spcPts val="4400"/>
              </a:lnSpc>
              <a:defRPr sz="4000" cap="all">
                <a:solidFill>
                  <a:srgbClr val="6D6E70"/>
                </a:solidFill>
                <a:latin typeface="Arial" charset="0"/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15363" name="Text Placeholder 2"/>
          <p:cNvSpPr>
            <a:spLocks noGrp="1"/>
          </p:cNvSpPr>
          <p:nvPr>
            <p:ph type="subTitle" idx="1"/>
          </p:nvPr>
        </p:nvSpPr>
        <p:spPr>
          <a:xfrm>
            <a:off x="915988" y="4892675"/>
            <a:ext cx="4570412" cy="1000125"/>
          </a:xfrm>
        </p:spPr>
        <p:txBody>
          <a:bodyPr wrap="none" lIns="0" tIns="0" rIns="0" bIns="0"/>
          <a:lstStyle>
            <a:lvl1pPr>
              <a:lnSpc>
                <a:spcPts val="2600"/>
              </a:lnSpc>
              <a:spcAft>
                <a:spcPct val="0"/>
              </a:spcAft>
              <a:defRPr b="1" i="0">
                <a:solidFill>
                  <a:schemeClr val="tx1"/>
                </a:solidFill>
                <a:latin typeface="Arial" charset="0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84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875" y="1096963"/>
            <a:ext cx="7446963" cy="5029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2383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lattice-agenda-slide-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1096963"/>
            <a:ext cx="25527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967602" y="1096963"/>
            <a:ext cx="5257236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48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0" y="1096963"/>
            <a:ext cx="365149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2"/>
          </p:nvPr>
        </p:nvSpPr>
        <p:spPr>
          <a:xfrm>
            <a:off x="786954" y="1096963"/>
            <a:ext cx="365149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688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itle, Righ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lattice-side-graphic-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3" y="1096963"/>
            <a:ext cx="377031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81590" y="1096963"/>
            <a:ext cx="411556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052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Graphic,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lattice-side-graphic-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096963"/>
            <a:ext cx="37703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213261" y="1096963"/>
            <a:ext cx="4115564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315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Title, Bottom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lattice-graphic-v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3638550"/>
            <a:ext cx="86868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77875" y="1096963"/>
            <a:ext cx="7446963" cy="23320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640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Graphic, Bottom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lattice-graphic-v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1096963"/>
            <a:ext cx="8686800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77875" y="4064235"/>
            <a:ext cx="7446963" cy="233203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234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" y="25401"/>
            <a:ext cx="5710238" cy="3819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5710238" cy="388938"/>
          </a:xfrm>
        </p:spPr>
        <p:txBody>
          <a:bodyPr/>
          <a:lstStyle>
            <a:lvl1pPr>
              <a:lnSpc>
                <a:spcPts val="2400"/>
              </a:lnSpc>
              <a:spcAft>
                <a:spcPts val="0"/>
              </a:spcAft>
              <a:defRPr sz="2400" b="1" i="0">
                <a:solidFill>
                  <a:schemeClr val="tx2"/>
                </a:solidFill>
              </a:defRPr>
            </a:lvl1pPr>
            <a:lvl2pPr>
              <a:defRPr sz="2200" b="0" i="0">
                <a:solidFill>
                  <a:schemeClr val="tx2"/>
                </a:solidFill>
              </a:defRPr>
            </a:lvl2pPr>
            <a:lvl3pPr>
              <a:defRPr sz="2200" b="0" i="0">
                <a:solidFill>
                  <a:schemeClr val="tx2"/>
                </a:solidFill>
              </a:defRPr>
            </a:lvl3pPr>
            <a:lvl4pPr>
              <a:defRPr sz="2200" b="0" i="0">
                <a:solidFill>
                  <a:schemeClr val="tx2"/>
                </a:solidFill>
              </a:defRPr>
            </a:lvl4pPr>
            <a:lvl5pPr>
              <a:defRPr sz="2200" b="0" i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2020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lattice-footer.png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1313"/>
            <a:ext cx="91567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216400" y="6643688"/>
            <a:ext cx="9064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smtClean="0">
                <a:solidFill>
                  <a:srgbClr val="FFFFFF"/>
                </a:solidFill>
                <a:cs typeface="Arial" charset="0"/>
              </a:rPr>
              <a:t>Page: </a:t>
            </a:r>
            <a:fld id="{6A616283-DE9D-4AC1-9D68-771E4FFA6413}" type="slidenum">
              <a:rPr lang="en-US" sz="800" b="1" smtClean="0">
                <a:solidFill>
                  <a:srgbClr val="FFFFFF"/>
                </a:solidFill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800" b="1" dirty="0" smtClean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7043738" y="6643688"/>
            <a:ext cx="21002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Geneva" charset="0"/>
                <a:cs typeface="Geneva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Geneva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b="1" dirty="0" smtClean="0">
                <a:solidFill>
                  <a:srgbClr val="FFFFFF"/>
                </a:solidFill>
                <a:cs typeface="Arial" charset="0"/>
              </a:rPr>
              <a:t>Lattice Semiconductor Confidential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7875" y="1096963"/>
            <a:ext cx="74469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Main Head (20pt Title Case)</a:t>
            </a:r>
          </a:p>
          <a:p>
            <a:pPr lvl="1"/>
            <a:r>
              <a:rPr lang="en-US" smtClean="0"/>
              <a:t>Point (18pt sentence case)</a:t>
            </a:r>
          </a:p>
          <a:p>
            <a:pPr lvl="2"/>
            <a:r>
              <a:rPr lang="en-US" smtClean="0"/>
              <a:t>Point (18pt sentence case)</a:t>
            </a:r>
          </a:p>
          <a:p>
            <a:pPr lvl="3"/>
            <a:r>
              <a:rPr lang="en-US" smtClean="0"/>
              <a:t>Point (18pt sentence case)</a:t>
            </a:r>
          </a:p>
          <a:p>
            <a:pPr lvl="4"/>
            <a:r>
              <a:rPr lang="en-US" smtClean="0"/>
              <a:t>Point (18pt sentence case)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758825"/>
            <a:ext cx="9144000" cy="0"/>
          </a:xfrm>
          <a:prstGeom prst="line">
            <a:avLst/>
          </a:prstGeom>
          <a:ln w="3175" cmpd="sng">
            <a:solidFill>
              <a:schemeClr val="tx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9700" y="25400"/>
            <a:ext cx="5710238" cy="682625"/>
          </a:xfrm>
          <a:prstGeom prst="rect">
            <a:avLst/>
          </a:prstGeom>
        </p:spPr>
        <p:txBody>
          <a:bodyPr vert="horz" wrap="none" lIns="91440" tIns="45720" rIns="91440" bIns="45720" rtlCol="0" anchor="t">
            <a:noAutofit/>
          </a:bodyPr>
          <a:lstStyle/>
          <a:p>
            <a:endParaRPr lang="en-US" dirty="0"/>
          </a:p>
        </p:txBody>
      </p:sp>
      <p:pic>
        <p:nvPicPr>
          <p:cNvPr id="1032" name="Picture 2" descr="lattice-header-v2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213" y="25400"/>
            <a:ext cx="23637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89" r:id="rId2"/>
    <p:sldLayoutId id="2147483692" r:id="rId3"/>
    <p:sldLayoutId id="2147483690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sz="2400" b="1" kern="1200" cap="all">
          <a:solidFill>
            <a:srgbClr val="2E2E2E"/>
          </a:solidFill>
          <a:latin typeface="Arial"/>
          <a:ea typeface="Geneva" charset="0"/>
          <a:cs typeface="Geneva" charset="0"/>
        </a:defRPr>
      </a:lvl1pPr>
      <a:lvl2pPr algn="l" defTabSz="457200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sz="2400" b="1">
          <a:solidFill>
            <a:srgbClr val="2E2E2E"/>
          </a:solidFill>
          <a:latin typeface="Arial" charset="0"/>
          <a:ea typeface="Geneva" charset="0"/>
          <a:cs typeface="Geneva" charset="0"/>
        </a:defRPr>
      </a:lvl2pPr>
      <a:lvl3pPr algn="l" defTabSz="457200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sz="2400" b="1">
          <a:solidFill>
            <a:srgbClr val="2E2E2E"/>
          </a:solidFill>
          <a:latin typeface="Arial" charset="0"/>
          <a:ea typeface="Geneva" charset="0"/>
          <a:cs typeface="Geneva" charset="0"/>
        </a:defRPr>
      </a:lvl3pPr>
      <a:lvl4pPr algn="l" defTabSz="457200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sz="2400" b="1">
          <a:solidFill>
            <a:srgbClr val="2E2E2E"/>
          </a:solidFill>
          <a:latin typeface="Arial" charset="0"/>
          <a:ea typeface="Geneva" charset="0"/>
          <a:cs typeface="Geneva" charset="0"/>
        </a:defRPr>
      </a:lvl4pPr>
      <a:lvl5pPr algn="l" defTabSz="457200" rtl="0" eaLnBrk="0" fontAlgn="base" hangingPunct="0">
        <a:lnSpc>
          <a:spcPts val="2400"/>
        </a:lnSpc>
        <a:spcBef>
          <a:spcPct val="0"/>
        </a:spcBef>
        <a:spcAft>
          <a:spcPct val="0"/>
        </a:spcAft>
        <a:defRPr sz="2400" b="1">
          <a:solidFill>
            <a:srgbClr val="2E2E2E"/>
          </a:solidFill>
          <a:latin typeface="Arial" charset="0"/>
          <a:ea typeface="Geneva" charset="0"/>
          <a:cs typeface="Geneva" charset="0"/>
        </a:defRPr>
      </a:lvl5pPr>
      <a:lvl6pPr marL="457200"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6pPr>
      <a:lvl7pPr marL="914400"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7pPr>
      <a:lvl8pPr marL="1371600"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8pPr>
      <a:lvl9pPr marL="1828800" algn="l" defTabSz="457200" rtl="0" eaLnBrk="1" fontAlgn="base" hangingPunct="1">
        <a:lnSpc>
          <a:spcPts val="2400"/>
        </a:lnSpc>
        <a:spcBef>
          <a:spcPct val="0"/>
        </a:spcBef>
        <a:spcAft>
          <a:spcPct val="0"/>
        </a:spcAft>
        <a:defRPr sz="2200" b="1">
          <a:solidFill>
            <a:srgbClr val="2E2E2E"/>
          </a:solidFill>
          <a:latin typeface="Arial" charset="0"/>
          <a:ea typeface="Geneva" charset="0"/>
          <a:cs typeface="Geneva" charset="0"/>
        </a:defRPr>
      </a:lvl9pPr>
    </p:titleStyle>
    <p:bodyStyle>
      <a:lvl1pPr marL="342900" indent="-342900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defRPr sz="2000" b="1" kern="1200">
          <a:solidFill>
            <a:srgbClr val="2E2E2E"/>
          </a:solidFill>
          <a:latin typeface="Arial"/>
          <a:ea typeface="Geneva" charset="0"/>
          <a:cs typeface="Geneva" charset="0"/>
        </a:defRPr>
      </a:lvl1pPr>
      <a:lvl2pPr marL="277813" indent="-163513" algn="l" defTabSz="457200" rtl="0" eaLnBrk="0" fontAlgn="base" hangingPunct="0">
        <a:spcBef>
          <a:spcPct val="0"/>
        </a:spcBef>
        <a:spcAft>
          <a:spcPts val="200"/>
        </a:spcAft>
        <a:buClr>
          <a:srgbClr val="F6BE1B"/>
        </a:buClr>
        <a:buFont typeface="Wingdings" pitchFamily="2" charset="2"/>
        <a:buChar char="§"/>
        <a:defRPr b="1" kern="1200">
          <a:solidFill>
            <a:srgbClr val="2E2E2E"/>
          </a:solidFill>
          <a:latin typeface="Arial"/>
          <a:ea typeface="Geneva" charset="0"/>
          <a:cs typeface="Geneva"/>
        </a:defRPr>
      </a:lvl2pPr>
      <a:lvl3pPr marL="454025" indent="-174625" algn="l" defTabSz="457200" rtl="0" eaLnBrk="0" fontAlgn="base" hangingPunct="0">
        <a:spcBef>
          <a:spcPct val="0"/>
        </a:spcBef>
        <a:spcAft>
          <a:spcPts val="200"/>
        </a:spcAft>
        <a:buClr>
          <a:schemeClr val="tx2"/>
        </a:buClr>
        <a:buSzPct val="120000"/>
        <a:buFont typeface="Arial Bold" pitchFamily="34" charset="0"/>
        <a:buChar char="­"/>
        <a:defRPr b="1" kern="1200">
          <a:solidFill>
            <a:srgbClr val="2E2E2E"/>
          </a:solidFill>
          <a:latin typeface="Arial"/>
          <a:ea typeface="Geneva" charset="0"/>
          <a:cs typeface="Geneva"/>
        </a:defRPr>
      </a:lvl3pPr>
      <a:lvl4pPr marL="625475" indent="-174625" algn="l" defTabSz="457200" rtl="0" eaLnBrk="0" fontAlgn="base" hangingPunct="0">
        <a:spcBef>
          <a:spcPct val="0"/>
        </a:spcBef>
        <a:spcAft>
          <a:spcPts val="200"/>
        </a:spcAft>
        <a:buClr>
          <a:srgbClr val="F6BE1B"/>
        </a:buClr>
        <a:buFont typeface="Wingdings" pitchFamily="2" charset="2"/>
        <a:buChar char="§"/>
        <a:defRPr b="1" kern="1200">
          <a:solidFill>
            <a:srgbClr val="2E2E2E"/>
          </a:solidFill>
          <a:latin typeface="Arial"/>
          <a:ea typeface="Geneva" charset="0"/>
          <a:cs typeface="Geneva"/>
        </a:defRPr>
      </a:lvl4pPr>
      <a:lvl5pPr marL="750888" indent="-158750" algn="l" defTabSz="457200" rtl="0" eaLnBrk="0" fontAlgn="base" hangingPunct="0">
        <a:spcBef>
          <a:spcPct val="0"/>
        </a:spcBef>
        <a:spcAft>
          <a:spcPts val="200"/>
        </a:spcAft>
        <a:buClr>
          <a:schemeClr val="tx2"/>
        </a:buClr>
        <a:buSzPct val="120000"/>
        <a:buFont typeface="Arial Bold" pitchFamily="34" charset="0"/>
        <a:buChar char="­"/>
        <a:defRPr b="1" kern="1200">
          <a:solidFill>
            <a:schemeClr val="tx1"/>
          </a:solidFill>
          <a:latin typeface="Arial"/>
          <a:ea typeface="Geneva" charset="0"/>
          <a:cs typeface="Genev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505200"/>
            <a:ext cx="6019800" cy="1295400"/>
          </a:xfrm>
        </p:spPr>
        <p:txBody>
          <a:bodyPr/>
          <a:lstStyle/>
          <a:p>
            <a:r>
              <a:rPr lang="en-US" sz="3200" dirty="0" smtClean="0"/>
              <a:t>XO3L PCB breakout recommendation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22, 2014</a:t>
            </a:r>
          </a:p>
          <a:p>
            <a:r>
              <a:rPr lang="en-US" dirty="0" smtClean="0"/>
              <a:t>Packaging Solutions</a:t>
            </a:r>
          </a:p>
        </p:txBody>
      </p:sp>
    </p:spTree>
    <p:extLst>
      <p:ext uri="{BB962C8B-B14F-4D97-AF65-F5344CB8AC3E}">
        <p14:creationId xmlns:p14="http://schemas.microsoft.com/office/powerpoint/2010/main" val="152323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PCB breakout recommendations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6489700" cy="388938"/>
          </a:xfrm>
        </p:spPr>
        <p:txBody>
          <a:bodyPr/>
          <a:lstStyle/>
          <a:p>
            <a:r>
              <a:rPr lang="en-US" sz="2000" i="1" dirty="0" smtClean="0"/>
              <a:t>For </a:t>
            </a:r>
            <a:r>
              <a:rPr lang="en-US" sz="2000" i="1" dirty="0" smtClean="0">
                <a:solidFill>
                  <a:srgbClr val="FFC222"/>
                </a:solidFill>
              </a:rPr>
              <a:t>0.8 </a:t>
            </a:r>
            <a:r>
              <a:rPr lang="en-US" sz="2000" i="1" dirty="0">
                <a:solidFill>
                  <a:srgbClr val="FFC222"/>
                </a:solidFill>
              </a:rPr>
              <a:t>mm pitch</a:t>
            </a:r>
            <a:r>
              <a:rPr lang="en-US" sz="2000" i="1" dirty="0"/>
              <a:t> XO3L </a:t>
            </a:r>
            <a:r>
              <a:rPr lang="en-US" sz="2000" i="1" dirty="0" smtClean="0"/>
              <a:t>400caBGA used as example</a:t>
            </a:r>
            <a:endParaRPr lang="en-US" sz="20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838200" y="4343399"/>
            <a:ext cx="6400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PCB 62 mils thick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No blind/buried </a:t>
            </a:r>
            <a:r>
              <a:rPr lang="en-PH" sz="1600" dirty="0" err="1" smtClean="0"/>
              <a:t>vias</a:t>
            </a:r>
            <a:endParaRPr lang="en-PH" sz="1600" dirty="0" smtClean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½ oz. Cu planes</a:t>
            </a:r>
            <a:endParaRPr lang="en-US" sz="1600" dirty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SMT assembly marks included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Good, Better &amp; Best are based on IPC7351 Land Variation for collapsing ball, applying rule for  0.45mm nominal ball diameter (0.40mm -0.30mm)</a:t>
            </a:r>
            <a:endParaRPr lang="en-US" sz="1600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208936"/>
              </p:ext>
            </p:extLst>
          </p:nvPr>
        </p:nvGraphicFramePr>
        <p:xfrm>
          <a:off x="1295400" y="838200"/>
          <a:ext cx="6324600" cy="3209758"/>
        </p:xfrm>
        <a:graphic>
          <a:graphicData uri="http://schemas.openxmlformats.org/drawingml/2006/table">
            <a:tbl>
              <a:tblPr/>
              <a:tblGrid>
                <a:gridCol w="1323754"/>
                <a:gridCol w="1397295"/>
                <a:gridCol w="1617921"/>
                <a:gridCol w="1985630"/>
              </a:tblGrid>
              <a:tr h="48169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Product Offering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XO3L-69C-400caBGA, 17x17 mm package, 0.8 mm package ball pitch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PCB Breakout </a:t>
                      </a:r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Option #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Good 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Better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Best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905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 # of signal layers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or more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2039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ball pad diameter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05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ball pad opening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05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trace width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05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trace spacing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05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 diameter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34702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 land diameter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8009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of User IO</a:t>
                      </a:r>
                    </a:p>
                  </a:txBody>
                  <a:tcPr marL="9387" marR="9387" marT="93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336 (100%)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652" marR="10652" marT="10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336 (100%)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652" marR="10652" marT="10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336 (100%)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652" marR="10652" marT="10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587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1050" b="1" dirty="0" smtClean="0"/>
                        <a:t>Comments</a:t>
                      </a:r>
                      <a:endParaRPr lang="en-US" sz="1050" b="1" dirty="0"/>
                    </a:p>
                  </a:txBody>
                  <a:tcPr marL="9387" marR="9387" marT="93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VCCIOs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and VCC tied to plane. </a:t>
                      </a:r>
                      <a:b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Decoupling capacitors at bottom layer  for VCCIOs and VCC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VCC tied to plane. Decoupling capacitors at bottom layer  for VCC.</a:t>
                      </a:r>
                    </a:p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VCCIOs are routed at signal layers.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0808" marR="10808" marT="1080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VCCIOs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and VCC tied to plane. </a:t>
                      </a:r>
                      <a:b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Decoupling capacitors at bottom layer  for VCCIOs and VCC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442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PCB breakout recommendations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6489700" cy="388938"/>
          </a:xfrm>
        </p:spPr>
        <p:txBody>
          <a:bodyPr/>
          <a:lstStyle/>
          <a:p>
            <a:r>
              <a:rPr lang="en-US" sz="2000" i="1" dirty="0" smtClean="0"/>
              <a:t>For </a:t>
            </a:r>
            <a:r>
              <a:rPr lang="en-US" sz="2000" i="1" dirty="0" smtClean="0">
                <a:solidFill>
                  <a:srgbClr val="FFC222"/>
                </a:solidFill>
              </a:rPr>
              <a:t>0.5 mm pitch</a:t>
            </a:r>
            <a:r>
              <a:rPr lang="en-US" sz="2000" i="1" dirty="0" smtClean="0"/>
              <a:t> XO3L 324fcCSP as example</a:t>
            </a:r>
            <a:endParaRPr lang="en-US" sz="2000" i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27546"/>
              </p:ext>
            </p:extLst>
          </p:nvPr>
        </p:nvGraphicFramePr>
        <p:xfrm>
          <a:off x="1066800" y="838200"/>
          <a:ext cx="7543800" cy="4162750"/>
        </p:xfrm>
        <a:graphic>
          <a:graphicData uri="http://schemas.openxmlformats.org/drawingml/2006/table">
            <a:tbl>
              <a:tblPr/>
              <a:tblGrid>
                <a:gridCol w="1386191"/>
                <a:gridCol w="2119009"/>
                <a:gridCol w="1828800"/>
                <a:gridCol w="2209800"/>
              </a:tblGrid>
              <a:tr h="40214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Product Offering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XO3L-69E-324fcCSP,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10x10 mm package, 0.5 mm package ball pitch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904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PCB Breakout </a:t>
                      </a:r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Option #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Easiest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Better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Best</a:t>
                      </a:r>
                      <a:r>
                        <a:rPr lang="en-US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 </a:t>
                      </a:r>
                      <a:endParaRPr lang="en-US" sz="1000" b="1" i="1" u="none" strike="noStrike" dirty="0" smtClean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904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 # of signal layers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or more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or more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04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ball pad diameter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04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ball pad opening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04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trace width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04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trace spacing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3.8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044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 diameter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25757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 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land diameter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7313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of User IO</a:t>
                      </a:r>
                    </a:p>
                  </a:txBody>
                  <a:tcPr marL="9387" marR="9387" marT="93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~50%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282 (100%)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282 (100%)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781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sz="1050" b="1" dirty="0" smtClean="0"/>
                    </a:p>
                    <a:p>
                      <a:endParaRPr lang="en-US" sz="1050" b="1" dirty="0" smtClean="0"/>
                    </a:p>
                    <a:p>
                      <a:endParaRPr lang="en-US" sz="1050" b="1" dirty="0" smtClean="0"/>
                    </a:p>
                    <a:p>
                      <a:r>
                        <a:rPr lang="en-US" sz="1050" b="1" dirty="0" smtClean="0"/>
                        <a:t>        Comments</a:t>
                      </a:r>
                      <a:endParaRPr lang="en-US" sz="1050" b="1" dirty="0"/>
                    </a:p>
                  </a:txBody>
                  <a:tcPr marL="9387" marR="9387" marT="93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blind </a:t>
                      </a:r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vias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 </a:t>
                      </a:r>
                    </a:p>
                    <a:p>
                      <a:pPr algn="ctr" fontAlgn="ctr"/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Not all </a:t>
                      </a:r>
                      <a:r>
                        <a:rPr lang="en-US" sz="10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bga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pads are connected. </a:t>
                      </a:r>
                      <a:b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blind </a:t>
                      </a:r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vias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Low cost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due to via offset.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sv-S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Microvia</a:t>
                      </a:r>
                      <a:r>
                        <a:rPr lang="sv-SE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and blind via</a:t>
                      </a:r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sv-S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Via-in-pad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99755" y="5105400"/>
            <a:ext cx="8077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PCB 62 mils thick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err="1" smtClean="0"/>
              <a:t>Vias</a:t>
            </a:r>
            <a:r>
              <a:rPr lang="en-PH" sz="1600" dirty="0"/>
              <a:t> </a:t>
            </a:r>
            <a:r>
              <a:rPr lang="en-PH" sz="1600" dirty="0" smtClean="0"/>
              <a:t>are to be non- conductive epoxy filled, flat surface at top land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½ oz. Cu planes</a:t>
            </a:r>
            <a:endParaRPr lang="en-US" sz="1600" dirty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SMT assembly marks included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/>
              <a:t>Good, Better &amp; Best are based on IPC7351 Land Variation for </a:t>
            </a:r>
            <a:r>
              <a:rPr lang="en-PH" sz="1600" dirty="0" smtClean="0"/>
              <a:t>non- collapsing </a:t>
            </a:r>
            <a:r>
              <a:rPr lang="en-PH" sz="1600" dirty="0"/>
              <a:t>ball, applying rule for  </a:t>
            </a:r>
            <a:r>
              <a:rPr lang="en-PH" sz="1600" dirty="0" smtClean="0"/>
              <a:t>0.30mm </a:t>
            </a:r>
            <a:r>
              <a:rPr lang="en-PH" sz="1600" dirty="0"/>
              <a:t>nominal ball diameter (0.40mm -0.30mm)</a:t>
            </a:r>
            <a:endParaRPr lang="en-US" sz="1600" dirty="0"/>
          </a:p>
          <a:p>
            <a:pPr marL="285750" indent="-285750" fontAlgn="t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442" y="3067131"/>
            <a:ext cx="1925480" cy="116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67131"/>
            <a:ext cx="1600200" cy="1334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544" y="3078633"/>
            <a:ext cx="1526656" cy="130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973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PCB breakout recommendations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39700" y="319087"/>
            <a:ext cx="6489700" cy="388938"/>
          </a:xfrm>
        </p:spPr>
        <p:txBody>
          <a:bodyPr/>
          <a:lstStyle/>
          <a:p>
            <a:r>
              <a:rPr lang="en-US" sz="2000" i="1" dirty="0" smtClean="0"/>
              <a:t>For </a:t>
            </a:r>
            <a:r>
              <a:rPr lang="en-US" sz="2000" i="1" dirty="0" smtClean="0">
                <a:solidFill>
                  <a:srgbClr val="FFC222"/>
                </a:solidFill>
              </a:rPr>
              <a:t>0.4 mm pitch</a:t>
            </a:r>
            <a:r>
              <a:rPr lang="en-US" sz="2000" i="1" dirty="0" smtClean="0"/>
              <a:t> XO3L 81wlcsp as example</a:t>
            </a:r>
            <a:endParaRPr lang="en-US" sz="2000" i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877597"/>
              </p:ext>
            </p:extLst>
          </p:nvPr>
        </p:nvGraphicFramePr>
        <p:xfrm>
          <a:off x="762000" y="838201"/>
          <a:ext cx="7467600" cy="4114799"/>
        </p:xfrm>
        <a:graphic>
          <a:graphicData uri="http://schemas.openxmlformats.org/drawingml/2006/table">
            <a:tbl>
              <a:tblPr/>
              <a:tblGrid>
                <a:gridCol w="2538975"/>
                <a:gridCol w="2311913"/>
                <a:gridCol w="2616712"/>
              </a:tblGrid>
              <a:tr h="41187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Product Offering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XO3L-43E-81wlcsp, 3.7x3.8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mm package, </a:t>
                      </a: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0.4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mm package ball pitch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3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PCB Breakout </a:t>
                      </a:r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Option #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Better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Best</a:t>
                      </a:r>
                      <a:endParaRPr 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93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 # of signal layers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3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ball pad diameter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US" sz="1000" b="1" i="1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3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ball pad opening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US" sz="1000" b="1" i="1" u="none" strike="noStrike" kern="120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3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trace width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(3)</a:t>
                      </a:r>
                      <a:endParaRPr lang="en-US" sz="1000" b="1" i="1" u="none" strike="noStrike" kern="120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3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trace spacing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(3)</a:t>
                      </a:r>
                      <a:endParaRPr lang="en-US" sz="1000" b="1" i="1" u="none" strike="noStrike" kern="120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9303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 diameter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26107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 land diameter (mils)</a:t>
                      </a: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</a:tr>
              <a:tr h="17548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# of User IO</a:t>
                      </a:r>
                    </a:p>
                  </a:txBody>
                  <a:tcPr marL="9387" marR="9387" marT="93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I/O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I/O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908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1050" b="1" dirty="0" smtClean="0"/>
                        <a:t>Comments</a:t>
                      </a:r>
                      <a:endParaRPr lang="en-US" sz="1050" b="1" dirty="0"/>
                    </a:p>
                  </a:txBody>
                  <a:tcPr marL="9387" marR="9387" marT="938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Through via; </a:t>
                      </a:r>
                      <a:r>
                        <a:rPr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Microvia</a:t>
                      </a:r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000" b="0" i="1" u="none" strike="noStrike" kern="1200" baseline="0" dirty="0">
                        <a:solidFill>
                          <a:srgbClr val="0070C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sv-S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Microvia &amp; blind vias</a:t>
                      </a:r>
                    </a:p>
                    <a:p>
                      <a:pPr algn="ctr" fontAlgn="ctr"/>
                      <a:r>
                        <a:rPr lang="sv-SE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Via-in</a:t>
                      </a:r>
                      <a:r>
                        <a:rPr lang="sv-SE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-pad offset for some areas to meet 4mils trace/space. Can also use 3 mils trace/space</a:t>
                      </a:r>
                      <a:endParaRPr lang="sv-SE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87" marR="9387" marT="938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9600" y="4953000"/>
            <a:ext cx="7315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PCB 62 mils thick 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err="1"/>
              <a:t>Vias</a:t>
            </a:r>
            <a:r>
              <a:rPr lang="en-PH" sz="1600" dirty="0"/>
              <a:t> are to be non- conductive epoxy filled, flat surface at top land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½ oz. Cu planes</a:t>
            </a:r>
            <a:endParaRPr lang="en-US" sz="1600" dirty="0"/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SMT assembly marks included</a:t>
            </a:r>
          </a:p>
          <a:p>
            <a:pPr marL="285750" indent="-285750" fontAlgn="t">
              <a:buFont typeface="Arial" panose="020B0604020202020204" pitchFamily="34" charset="0"/>
              <a:buChar char="•"/>
            </a:pPr>
            <a:r>
              <a:rPr lang="en-PH" sz="1600" dirty="0" smtClean="0"/>
              <a:t>Better </a:t>
            </a:r>
            <a:r>
              <a:rPr lang="en-PH" sz="1600" dirty="0"/>
              <a:t>&amp; Best are based on IPC7351 Land Variation for non- collapsing ball, applying rule for  </a:t>
            </a:r>
            <a:r>
              <a:rPr lang="en-PH" sz="1600" dirty="0" smtClean="0"/>
              <a:t>0.25mm </a:t>
            </a:r>
            <a:r>
              <a:rPr lang="en-PH" sz="1600" dirty="0"/>
              <a:t>nominal ball diameter (</a:t>
            </a:r>
            <a:r>
              <a:rPr lang="en-PH" sz="1600" dirty="0" smtClean="0"/>
              <a:t>0.35mm </a:t>
            </a:r>
            <a:r>
              <a:rPr lang="en-PH" sz="1600" dirty="0"/>
              <a:t>-</a:t>
            </a:r>
            <a:r>
              <a:rPr lang="en-PH" sz="1600" dirty="0" smtClean="0"/>
              <a:t>0.25mm</a:t>
            </a:r>
            <a:r>
              <a:rPr lang="en-PH" sz="1600" dirty="0"/>
              <a:t>)</a:t>
            </a:r>
            <a:endParaRPr lang="en-US" sz="1600" dirty="0"/>
          </a:p>
          <a:p>
            <a:pPr marL="285750" indent="-285750" fontAlgn="t">
              <a:buFont typeface="Arial" panose="020B0604020202020204" pitchFamily="34" charset="0"/>
              <a:buChar char="•"/>
            </a:pPr>
            <a:endParaRPr lang="en-PH" sz="16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133030"/>
            <a:ext cx="1833071" cy="117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120093"/>
            <a:ext cx="1896441" cy="117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461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orporate overview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SAFE HARBOR NOTICE&amp;quot;&quot;/&gt;&lt;property id=&quot;20307&quot; value=&quot;257&quot;/&gt;&lt;/object&gt;&lt;object type=&quot;3&quot; unique_id=&quot;10006&quot;&gt;&lt;property id=&quot;20148&quot; value=&quot;5&quot;/&gt;&lt;property id=&quot;20300&quot; value=&quot;Slide 3 - &amp;quot;agenda&amp;quot;&quot;/&gt;&lt;property id=&quot;20307&quot; value=&quot;258&quot;/&gt;&lt;/object&gt;&lt;object type=&quot;3&quot; unique_id=&quot;10007&quot;&gt;&lt;property id=&quot;20148&quot; value=&quot;5&quot;/&gt;&lt;property id=&quot;20300&quot; value=&quot;Slide 4 - &amp;quot;ABOUT LATTICE SEMICONDUCTOR&amp;#x0D;&amp;#x0A;&amp;quot;&quot;/&gt;&lt;property id=&quot;20307&quot; value=&quot;259&quot;/&gt;&lt;/object&gt;&lt;object type=&quot;3&quot; unique_id=&quot;10008&quot;&gt;&lt;property id=&quot;20148&quot; value=&quot;5&quot;/&gt;&lt;property id=&quot;20300&quot; value=&quot;Slide 5 - &amp;quot;LATTICE’S WORLDWIDE PRESENCE&amp;quot;&quot;/&gt;&lt;property id=&quot;20307&quot; value=&quot;260&quot;/&gt;&lt;/object&gt;&lt;object type=&quot;3&quot; unique_id=&quot;10009&quot;&gt;&lt;property id=&quot;20148&quot; value=&quot;5&quot;/&gt;&lt;property id=&quot;20300&quot; value=&quot;Slide 6 - &amp;quot;MANUFACTURING PARTNERS&amp;quot;&quot;/&gt;&lt;property id=&quot;20307&quot; value=&quot;261&quot;/&gt;&lt;/object&gt;&lt;object type=&quot;3&quot; unique_id=&quot;10010&quot;&gt;&lt;property id=&quot;20148&quot; value=&quot;5&quot;/&gt;&lt;property id=&quot;20300&quot; value=&quot;Slide 7 - &amp;quot;SALES AND DISTRIBUTION PARTNERS&amp;quot;&quot;/&gt;&lt;property id=&quot;20307&quot; value=&quot;262&quot;/&gt;&lt;/object&gt;&lt;object type=&quot;3&quot; unique_id=&quot;10011&quot;&gt;&lt;property id=&quot;20148&quot; value=&quot;5&quot;/&gt;&lt;property id=&quot;20300&quot; value=&quot;Slide 8 - &amp;quot;LATTICE CORPORATE &amp;#x0D;&amp;#x0A;&amp;quot;&quot;/&gt;&lt;property id=&quot;20307&quot; value=&quot;263&quot;/&gt;&lt;/object&gt;&lt;object type=&quot;3&quot; unique_id=&quot;10012&quot;&gt;&lt;property id=&quot;20148&quot; value=&quot;5&quot;/&gt;&lt;property id=&quot;20300&quot; value=&quot;Slide 9 - &amp;quot;AGENDA&amp;quot;&quot;/&gt;&lt;property id=&quot;20307&quot; value=&quot;297&quot;/&gt;&lt;/object&gt;&lt;object type=&quot;3&quot; unique_id=&quot;10013&quot;&gt;&lt;property id=&quot;20148&quot; value=&quot;5&quot;/&gt;&lt;property id=&quot;20300&quot; value=&quot;Slide 10 - &amp;quot;SEMICONDUCTOR MARKET 2011&amp;#x0D;&amp;#x0A;&amp;quot;&quot;/&gt;&lt;property id=&quot;20307&quot; value=&quot;264&quot;/&gt;&lt;/object&gt;&lt;object type=&quot;3&quot; unique_id=&quot;10014&quot;&gt;&lt;property id=&quot;20148&quot; value=&quot;5&quot;/&gt;&lt;property id=&quot;20300&quot; value=&quot;Slide 11 - &amp;quot;PROGRAMMABLE MARKET SEGMENTS&amp;quot;&quot;/&gt;&lt;property id=&quot;20307&quot; value=&quot;265&quot;/&gt;&lt;/object&gt;&lt;object type=&quot;3&quot; unique_id=&quot;10015&quot;&gt;&lt;property id=&quot;20148&quot; value=&quot;5&quot;/&gt;&lt;property id=&quot;20300&quot; value=&quot;Slide 12 - &amp;quot;PROGRAMMABLE MARKET SEGMENTS&amp;quot;&quot;/&gt;&lt;property id=&quot;20307&quot; value=&quot;310&quot;/&gt;&lt;/object&gt;&lt;object type=&quot;3&quot; unique_id=&quot;10016&quot;&gt;&lt;property id=&quot;20148&quot; value=&quot;5&quot;/&gt;&lt;property id=&quot;20300&quot; value=&quot;Slide 13 - &amp;quot;LATTICE ECP3 MID-RANGE FPGA FAMILY&amp;#x0D;&amp;#x0A;&amp;quot;&quot;/&gt;&lt;property id=&quot;20307&quot; value=&quot;267&quot;/&gt;&lt;/object&gt;&lt;object type=&quot;3&quot; unique_id=&quot;10017&quot;&gt;&lt;property id=&quot;20148&quot; value=&quot;5&quot;/&gt;&lt;property id=&quot;20300&quot; value=&quot;Slide 14 - &amp;quot;LATTICE MID-RANGE FPGAs&amp;#x0D;&amp;#x0A;&amp;quot;&quot;/&gt;&lt;property id=&quot;20307&quot; value=&quot;298&quot;/&gt;&lt;/object&gt;&lt;object type=&quot;3&quot; unique_id=&quot;10018&quot;&gt;&lt;property id=&quot;20148&quot; value=&quot;5&quot;/&gt;&lt;property id=&quot;20300&quot; value=&quot;Slide 15 - &amp;quot;MID-RANGE FPGA&amp;#x0D;&amp;#x0A;&amp;quot;&quot;/&gt;&lt;property id=&quot;20307&quot; value=&quot;299&quot;/&gt;&lt;/object&gt;&lt;object type=&quot;3&quot; unique_id=&quot;10019&quot;&gt;&lt;property id=&quot;20148&quot; value=&quot;5&quot;/&gt;&lt;property id=&quot;20300&quot; value=&quot;Slide 16 - &amp;quot;LOW DENSITY PLDs&amp;#x0D;&amp;#x0A;&amp;quot;&quot;/&gt;&lt;property id=&quot;20307&quot; value=&quot;300&quot;/&gt;&lt;/object&gt;&lt;object type=&quot;3&quot; unique_id=&quot;10020&quot;&gt;&lt;property id=&quot;20148&quot; value=&quot;5&quot;/&gt;&lt;property id=&quot;20300&quot; value=&quot;Slide 17 - &amp;quot;MACHXO2 FAMILY&amp;#x0D;&amp;#x0A;&amp;quot;&quot;/&gt;&lt;property id=&quot;20307&quot; value=&quot;301&quot;/&gt;&lt;/object&gt;&lt;object type=&quot;3&quot; unique_id=&quot;10021&quot;&gt;&lt;property id=&quot;20148&quot; value=&quot;5&quot;/&gt;&lt;property id=&quot;20300&quot; value=&quot;Slide 18 - &amp;quot;iCE40 FAMILY&amp;#x0D;&amp;#x0A;&amp;quot;&quot;/&gt;&lt;property id=&quot;20307&quot; value=&quot;302&quot;/&gt;&lt;/object&gt;&lt;object type=&quot;3&quot; unique_id=&quot;10022&quot;&gt;&lt;property id=&quot;20148&quot; value=&quot;5&quot;/&gt;&lt;property id=&quot;20300&quot; value=&quot;Slide 19 - &amp;quot;LOW DENSITY PLD&amp;#x0D;&amp;#x0A;&amp;quot;&quot;/&gt;&lt;property id=&quot;20307&quot; value=&quot;303&quot;/&gt;&lt;/object&gt;&lt;object type=&quot;3&quot; unique_id=&quot;10023&quot;&gt;&lt;property id=&quot;20148&quot; value=&quot;5&quot;/&gt;&lt;property id=&quot;20300&quot; value=&quot;Slide 20 - &amp;quot;PROGRAMMABLE BOARD MANAGEMENT&amp;#x0D;&amp;#x0A;&amp;quot;&quot;/&gt;&lt;property id=&quot;20307&quot; value=&quot;304&quot;/&gt;&lt;/object&gt;&lt;object type=&quot;3&quot; unique_id=&quot;10024&quot;&gt;&lt;property id=&quot;20148&quot; value=&quot;5&quot;/&gt;&lt;property id=&quot;20300&quot; value=&quot;Slide 21 - &amp;quot;PLATFORM MANAGER cuts COST ~50%&amp;#x0D;&amp;#x0A;&amp;quot;&quot;/&gt;&lt;property id=&quot;20307&quot; value=&quot;305&quot;/&gt;&lt;/object&gt;&lt;object type=&quot;3&quot; unique_id=&quot;10025&quot;&gt;&lt;property id=&quot;20148&quot; value=&quot;5&quot;/&gt;&lt;property id=&quot;20300&quot; value=&quot;Slide 22 - &amp;quot;PROGRAMMABLE MIXED SIGNAL&amp;#x0D;&amp;#x0A;&amp;quot;&quot;/&gt;&lt;property id=&quot;20307&quot; value=&quot;306&quot;/&gt;&lt;/object&gt;&lt;object type=&quot;3&quot; unique_id=&quot;10026&quot;&gt;&lt;property id=&quot;20148&quot; value=&quot;5&quot;/&gt;&lt;property id=&quot;20300&quot; value=&quot;Slide 23 - &amp;quot;MAKING IT EASIER TO USE LATTICE&amp;quot;&quot;/&gt;&lt;property id=&quot;20307&quot; value=&quot;307&quot;/&gt;&lt;/object&gt;&lt;object type=&quot;3&quot; unique_id=&quot;10027&quot;&gt;&lt;property id=&quot;20148&quot; value=&quot;5&quot;/&gt;&lt;property id=&quot;20300&quot; value=&quot;Slide 24 - &amp;quot;AGENDA&amp;quot;&quot;/&gt;&lt;property id=&quot;20307&quot; value=&quot;308&quot;/&gt;&lt;/object&gt;&lt;object type=&quot;3&quot; unique_id=&quot;10028&quot;&gt;&lt;property id=&quot;20148&quot; value=&quot;5&quot;/&gt;&lt;property id=&quot;20300&quot; value=&quot;Slide 25 - &amp;quot;MARKET PROSPECTS&amp;quot;&quot;/&gt;&lt;property id=&quot;20307&quot; value=&quot;309&quot;/&gt;&lt;/object&gt;&lt;object type=&quot;3&quot; unique_id=&quot;10029&quot;&gt;&lt;property id=&quot;20148&quot; value=&quot;5&quot;/&gt;&lt;property id=&quot;20300&quot; value=&quot;Slide 26 - &amp;quot;MARKET OVERVIEW&amp;#x0D;&amp;#x0A;&amp;quot;&quot;/&gt;&lt;property id=&quot;20307&quot; value=&quot;311&quot;/&gt;&lt;/object&gt;&lt;object type=&quot;3&quot; unique_id=&quot;10030&quot;&gt;&lt;property id=&quot;20148&quot; value=&quot;5&quot;/&gt;&lt;property id=&quot;20300&quot; value=&quot;Slide 27 - &amp;quot;STRATEGIC PRIORITIES&amp;quot;&quot;/&gt;&lt;property id=&quot;20307&quot; value=&quot;312&quot;/&gt;&lt;/object&gt;&lt;object type=&quot;3&quot; unique_id=&quot;10031&quot;&gt;&lt;property id=&quot;20148&quot; value=&quot;5&quot;/&gt;&lt;property id=&quot;20300&quot; value=&quot;Slide 28 - &amp;quot;PRODUCT DEVELOPMENT STRATEGY &amp;#x0D;&amp;#x0A;&amp;quot;&quot;/&gt;&lt;property id=&quot;20307&quot; value=&quot;313&quot;/&gt;&lt;/object&gt;&lt;object type=&quot;3&quot; unique_id=&quot;10032&quot;&gt;&lt;property id=&quot;20148&quot; value=&quot;5&quot;/&gt;&lt;property id=&quot;20300&quot; value=&quot;Slide 29 - &amp;quot;PRODUCT DEVELOPMENT STRATEGY &amp;#x0D;&amp;#x0A;&amp;quot;&quot;/&gt;&lt;property id=&quot;20307&quot; value=&quot;314&quot;/&gt;&lt;/object&gt;&lt;object type=&quot;3&quot; unique_id=&quot;10033&quot;&gt;&lt;property id=&quot;20148&quot; value=&quot;5&quot;/&gt;&lt;property id=&quot;20300&quot; value=&quot;Slide 30 - &amp;quot;PRODUCT DEVELOPMENT STRATEGY&amp;#x0D;&amp;#x0A;&amp;quot;&quot;/&gt;&lt;property id=&quot;20307&quot; value=&quot;315&quot;/&gt;&lt;/object&gt;&lt;object type=&quot;3&quot; unique_id=&quot;10034&quot;&gt;&lt;property id=&quot;20148&quot; value=&quot;5&quot;/&gt;&lt;property id=&quot;20300&quot; value=&quot;Slide 31 - &amp;quot;AGENDA&amp;quot;&quot;/&gt;&lt;property id=&quot;20307&quot; value=&quot;317&quot;/&gt;&lt;/object&gt;&lt;object type=&quot;3&quot; unique_id=&quot;10035&quot;&gt;&lt;property id=&quot;20148&quot; value=&quot;5&quot;/&gt;&lt;property id=&quot;20300&quot; value=&quot;Slide 32 - &amp;quot;QUARTERLY REVENUE&amp;quot;&quot;/&gt;&lt;property id=&quot;20307&quot; value=&quot;321&quot;/&gt;&lt;/object&gt;&lt;object type=&quot;3&quot; unique_id=&quot;10036&quot;&gt;&lt;property id=&quot;20148&quot; value=&quot;5&quot;/&gt;&lt;property id=&quot;20300&quot; value=&quot;Slide 33 - &amp;quot;NEW PRODUCT REVENUE GROWTH&amp;quot;&quot;/&gt;&lt;property id=&quot;20307&quot; value=&quot;322&quot;/&gt;&lt;/object&gt;&lt;object type=&quot;3&quot; unique_id=&quot;10037&quot;&gt;&lt;property id=&quot;20148&quot; value=&quot;5&quot;/&gt;&lt;property id=&quot;20300&quot; value=&quot;Slide 34 - &amp;quot;4Q11 BUSINESS PROFILE&amp;quot;&quot;/&gt;&lt;property id=&quot;20307&quot; value=&quot;316&quot;/&gt;&lt;/object&gt;&lt;object type=&quot;3&quot; unique_id=&quot;10038&quot;&gt;&lt;property id=&quot;20148&quot; value=&quot;5&quot;/&gt;&lt;property id=&quot;20300&quot; value=&quot;Slide 35 - &amp;quot;QUARTERLY P&amp;amp;L&amp;quot;&quot;/&gt;&lt;property id=&quot;20307&quot; value=&quot;318&quot;/&gt;&lt;/object&gt;&lt;object type=&quot;3&quot; unique_id=&quot;10039&quot;&gt;&lt;property id=&quot;20148&quot; value=&quot;5&quot;/&gt;&lt;property id=&quot;20300&quot; value=&quot;Slide 36 - &amp;quot;HEALTHY BALANCE SHEET&amp;#x0D;&amp;#x0A;&amp;quot;&quot;/&gt;&lt;property id=&quot;20307&quot; value=&quot;319&quot;/&gt;&lt;/object&gt;&lt;object type=&quot;3&quot; unique_id=&quot;10040&quot;&gt;&lt;property id=&quot;20148&quot; value=&quot;5&quot;/&gt;&lt;property id=&quot;20300&quot; value=&quot;Slide 37 - &amp;quot;1Q12 BUSINESS OUTLOOK&amp;quot;&quot;/&gt;&lt;property id=&quot;20307&quot; value=&quot;320&quot;/&gt;&lt;/object&gt;&lt;object type=&quot;3&quot; unique_id=&quot;10041&quot;&gt;&lt;property id=&quot;20148&quot; value=&quot;5&quot;/&gt;&lt;property id=&quot;20300&quot; value=&quot;Slide 38 - &amp;quot;SUMMARY&amp;quot;&quot;/&gt;&lt;property id=&quot;20307&quot; value=&quot;323&quot;/&gt;&lt;/object&gt;&lt;object type=&quot;3&quot; unique_id=&quot;10042&quot;&gt;&lt;property id=&quot;20148&quot; value=&quot;5&quot;/&gt;&lt;property id=&quot;20300&quot; value=&quot;Slide 39 - &amp;quot;Corporate Overview&amp;quot;&quot;/&gt;&lt;property id=&quot;20307&quot; value=&quot;32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lattice">
  <a:themeElements>
    <a:clrScheme name="Lattice">
      <a:dk1>
        <a:srgbClr val="2E2E2E"/>
      </a:dk1>
      <a:lt1>
        <a:sysClr val="window" lastClr="FFFFFF"/>
      </a:lt1>
      <a:dk2>
        <a:srgbClr val="6D6E70"/>
      </a:dk2>
      <a:lt2>
        <a:srgbClr val="BCBDBF"/>
      </a:lt2>
      <a:accent1>
        <a:srgbClr val="0069B4"/>
      </a:accent1>
      <a:accent2>
        <a:srgbClr val="009EE2"/>
      </a:accent2>
      <a:accent3>
        <a:srgbClr val="F26F21"/>
      </a:accent3>
      <a:accent4>
        <a:srgbClr val="F9A51A"/>
      </a:accent4>
      <a:accent5>
        <a:srgbClr val="008245"/>
      </a:accent5>
      <a:accent6>
        <a:srgbClr val="37B34A"/>
      </a:accent6>
      <a:hlink>
        <a:srgbClr val="2B90D5"/>
      </a:hlink>
      <a:folHlink>
        <a:srgbClr val="145BA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mpd="sng">
          <a:solidFill>
            <a:srgbClr val="BFBFBF"/>
          </a:solidFill>
          <a:miter lim="800000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Qualification Document" ma:contentTypeID="0x010100C568DB52D9D0A14D9B2FDCC96666E9F2007948130EC3DB064584E219954237AF3900242457EFB8B24247815D688C526CD44D0200CA9831D13300DA43AB31561A06C16A85" ma:contentTypeVersion="32" ma:contentTypeDescription="" ma:contentTypeScope="" ma:versionID="106b8b7f740cfc90744c6619a95a8e5e">
  <xsd:schema xmlns:xsd="http://www.w3.org/2001/XMLSchema" xmlns:xs="http://www.w3.org/2001/XMLSchema" xmlns:p="http://schemas.microsoft.com/office/2006/metadata/properties" xmlns:ns1="http://schemas.microsoft.com/sharepoint/v3" xmlns:ns2="0c593beb-cd2f-4b02-9152-4100e9501f50" xmlns:ns3="439b124a-d07e-4fdb-aefe-1713227d21fb" xmlns:ns4="81b05be6-7913-4475-acf3-15c7a9b6aab9" xmlns:ns5="http://schemas.microsoft.com/sharepoint/v3/fields" xmlns:ns6="099ac604-719e-4f6a-941d-e145b3c95617" targetNamespace="http://schemas.microsoft.com/office/2006/metadata/properties" ma:root="true" ma:fieldsID="9eca56361d4cefa4de175359b4332be1" ns1:_="" ns2:_="" ns3:_="" ns4:_="" ns5:_="" ns6:_="">
    <xsd:import namespace="http://schemas.microsoft.com/sharepoint/v3"/>
    <xsd:import namespace="0c593beb-cd2f-4b02-9152-4100e9501f50"/>
    <xsd:import namespace="439b124a-d07e-4fdb-aefe-1713227d21fb"/>
    <xsd:import namespace="81b05be6-7913-4475-acf3-15c7a9b6aab9"/>
    <xsd:import namespace="http://schemas.microsoft.com/sharepoint/v3/fields"/>
    <xsd:import namespace="099ac604-719e-4f6a-941d-e145b3c95617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ingContact" minOccurs="0"/>
                <xsd:element ref="ns1:PublishingContactEmail" minOccurs="0"/>
                <xsd:element ref="ns1:PublishingContactName" minOccurs="0"/>
                <xsd:element ref="ns1:PublishingContactPicture" minOccurs="0"/>
                <xsd:element ref="ns1:PublishingPageLayout" minOccurs="0"/>
                <xsd:element ref="ns1:PublishingVariationGroupID" minOccurs="0"/>
                <xsd:element ref="ns1:PublishingVariationRelationshipLinkFieldID" minOccurs="0"/>
                <xsd:element ref="ns1:PublishingRollupImage" minOccurs="0"/>
                <xsd:element ref="ns1:Audience" minOccurs="0"/>
                <xsd:element ref="ns1:PublishingPageImage" minOccurs="0"/>
                <xsd:element ref="ns1:PublishingPageContent" minOccurs="0"/>
                <xsd:element ref="ns1:SummaryLinks" minOccurs="0"/>
                <xsd:element ref="ns1:ArticleByLine" minOccurs="0"/>
                <xsd:element ref="ns1:ArticleStartDate" minOccurs="0"/>
                <xsd:element ref="ns1:PublishingImageCaption" minOccurs="0"/>
                <xsd:element ref="ns1:HeaderStyleDefinitions" minOccurs="0"/>
                <xsd:element ref="ns2:_dlc_DocId" minOccurs="0"/>
                <xsd:element ref="ns2:_dlc_DocIdUrl" minOccurs="0"/>
                <xsd:element ref="ns2:_dlc_DocIdPersistId" minOccurs="0"/>
                <xsd:element ref="ns3:Box" minOccurs="0"/>
                <xsd:element ref="ns4:Category" minOccurs="0"/>
                <xsd:element ref="ns5:_DCDateModified" minOccurs="0"/>
                <xsd:element ref="ns6:Doc_x0020_Author" minOccurs="0"/>
                <xsd:element ref="ns3:Send_x0020_Feedback" minOccurs="0"/>
                <xsd:element ref="ns4:SFDC_x0020_Stage" minOccurs="0"/>
                <xsd:element ref="ns4:Sub_x002d_Category" minOccurs="0"/>
                <xsd:element ref="ns3:Market" minOccurs="0"/>
                <xsd:element ref="ns3:Getting_x0020_Started" minOccurs="0"/>
                <xsd:element ref="ns3:Sort_x0020_Order" minOccurs="0"/>
                <xsd:element ref="ns1:_dlc_Exempt" minOccurs="0"/>
                <xsd:element ref="ns1:AverageRating" minOccurs="0"/>
                <xsd:element ref="ns1:Rating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hidden="true" ma:internalName="PublishingStartDate" ma:readOnly="false">
      <xsd:simpleType>
        <xsd:restriction base="dms:Unknown"/>
      </xsd:simpleType>
    </xsd:element>
    <xsd:element name="PublishingExpirationDate" ma:index="9" nillable="true" ma:displayName="Scheduling End Date" ma:hidden="true" ma:internalName="PublishingExpirationDate" ma:readOnly="false">
      <xsd:simpleType>
        <xsd:restriction base="dms:Unknown"/>
      </xsd:simpleType>
    </xsd:element>
    <xsd:element name="PublishingContact" ma:index="10" nillable="true" ma:displayName="Contact" ma:hidden="true" ma:list="UserInfo" ma:internalName="PublishingContact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ingContactEmail" ma:index="11" nillable="true" ma:displayName="Contact E-Mail Address" ma:hidden="true" ma:internalName="PublishingContactEmail" ma:readOnly="false">
      <xsd:simpleType>
        <xsd:restriction base="dms:Text">
          <xsd:maxLength value="255"/>
        </xsd:restriction>
      </xsd:simpleType>
    </xsd:element>
    <xsd:element name="PublishingContactName" ma:index="12" nillable="true" ma:displayName="Contact Name" ma:hidden="true" ma:internalName="PublishingContactName" ma:readOnly="false">
      <xsd:simpleType>
        <xsd:restriction base="dms:Text">
          <xsd:maxLength value="255"/>
        </xsd:restriction>
      </xsd:simpleType>
    </xsd:element>
    <xsd:element name="PublishingContactPicture" ma:index="13" nillable="true" ma:displayName="Contact Picture" ma:format="Image" ma:hidden="true" ma:internalName="PublishingContactPictur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ublishingPageLayout" ma:index="14" nillable="true" ma:displayName="Page Layout" ma:internalName="PublishingPageLayout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ublishingVariationGroupID" ma:index="15" nillable="true" ma:displayName="Variation Group ID" ma:hidden="true" ma:internalName="PublishingVariationGroupID">
      <xsd:simpleType>
        <xsd:restriction base="dms:Text">
          <xsd:maxLength value="255"/>
        </xsd:restriction>
      </xsd:simpleType>
    </xsd:element>
    <xsd:element name="PublishingVariationRelationshipLinkFieldID" ma:index="16" nillable="true" ma:displayName="Variation Relationship Link" ma:hidden="true" ma:internalName="PublishingVariationRelationshipLinkFieldID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ublishingRollupImage" ma:index="17" nillable="true" ma:displayName="Rollup Image" ma:hidden="true" ma:internalName="PublishingRollupImage" ma:readOnly="false">
      <xsd:simpleType>
        <xsd:restriction base="dms:Unknown"/>
      </xsd:simpleType>
    </xsd:element>
    <xsd:element name="Audience" ma:index="18" nillable="true" ma:displayName="Target Audiences" ma:description="" ma:hidden="true" ma:internalName="Audience" ma:readOnly="false">
      <xsd:simpleType>
        <xsd:restriction base="dms:Unknown"/>
      </xsd:simpleType>
    </xsd:element>
    <xsd:element name="PublishingPageImage" ma:index="19" nillable="true" ma:displayName="Page Image" ma:hidden="true" ma:internalName="PublishingPageImage" ma:readOnly="false">
      <xsd:simpleType>
        <xsd:restriction base="dms:Unknown"/>
      </xsd:simpleType>
    </xsd:element>
    <xsd:element name="PublishingPageContent" ma:index="20" nillable="true" ma:displayName="Video" ma:description="" ma:internalName="PublishingPageContent" ma:readOnly="false">
      <xsd:simpleType>
        <xsd:restriction base="dms:Unknown"/>
      </xsd:simpleType>
    </xsd:element>
    <xsd:element name="SummaryLinks" ma:index="21" nillable="true" ma:displayName="Summary Links" ma:hidden="true" ma:internalName="SummaryLinks" ma:readOnly="false">
      <xsd:simpleType>
        <xsd:restriction base="dms:Unknown"/>
      </xsd:simpleType>
    </xsd:element>
    <xsd:element name="ArticleByLine" ma:index="22" nillable="true" ma:displayName="Byline" ma:hidden="true" ma:internalName="ArticleByLine" ma:readOnly="false">
      <xsd:simpleType>
        <xsd:restriction base="dms:Text">
          <xsd:maxLength value="255"/>
        </xsd:restriction>
      </xsd:simpleType>
    </xsd:element>
    <xsd:element name="ArticleStartDate" ma:index="23" nillable="true" ma:displayName="Article Date" ma:format="DateOnly" ma:hidden="true" ma:internalName="ArticleStartDate" ma:readOnly="false">
      <xsd:simpleType>
        <xsd:restriction base="dms:DateTime"/>
      </xsd:simpleType>
    </xsd:element>
    <xsd:element name="PublishingImageCaption" ma:index="24" nillable="true" ma:displayName="Image Caption" ma:hidden="true" ma:internalName="PublishingImageCaption" ma:readOnly="false">
      <xsd:simpleType>
        <xsd:restriction base="dms:Unknown"/>
      </xsd:simpleType>
    </xsd:element>
    <xsd:element name="HeaderStyleDefinitions" ma:index="25" nillable="true" ma:displayName="Style Definitions" ma:hidden="true" ma:internalName="HeaderStyleDefinitions">
      <xsd:simpleType>
        <xsd:restriction base="dms:Unknown"/>
      </xsd:simpleType>
    </xsd:element>
    <xsd:element name="_dlc_Exempt" ma:index="39" nillable="true" ma:displayName="Exempt from Policy" ma:hidden="true" ma:internalName="_dlc_Exempt" ma:readOnly="true">
      <xsd:simpleType>
        <xsd:restriction base="dms:Unknown"/>
      </xsd:simpleType>
    </xsd:element>
    <xsd:element name="AverageRating" ma:index="40" nillable="true" ma:displayName="Rating (0-5)" ma:decimals="2" ma:description="Average value of all the ratings that have been submitted" ma:hidden="true" ma:internalName="AverageRating" ma:readOnly="false">
      <xsd:simpleType>
        <xsd:restriction base="dms:Number"/>
      </xsd:simpleType>
    </xsd:element>
    <xsd:element name="RatingCount" ma:index="41" nillable="true" ma:displayName="Number of Ratings" ma:decimals="0" ma:description="Number of ratings submitted" ma:hidden="true" ma:internalName="RatingCount" ma:readOnly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593beb-cd2f-4b02-9152-4100e9501f50" elementFormDefault="qualified">
    <xsd:import namespace="http://schemas.microsoft.com/office/2006/documentManagement/types"/>
    <xsd:import namespace="http://schemas.microsoft.com/office/infopath/2007/PartnerControls"/>
    <xsd:element name="_dlc_DocId" ma:index="26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27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8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9b124a-d07e-4fdb-aefe-1713227d21fb" elementFormDefault="qualified">
    <xsd:import namespace="http://schemas.microsoft.com/office/2006/documentManagement/types"/>
    <xsd:import namespace="http://schemas.microsoft.com/office/infopath/2007/PartnerControls"/>
    <xsd:element name="Box" ma:index="29" nillable="true" ma:displayName="Box" ma:format="Dropdown" ma:internalName="Box">
      <xsd:simpleType>
        <xsd:restriction base="dms:Choice">
          <xsd:enumeration value="ULD"/>
          <xsd:enumeration value="PM"/>
          <xsd:enumeration value="LD"/>
          <xsd:enumeration value="Qual"/>
          <xsd:enumeration value="Consumer"/>
          <xsd:enumeration value="Industrial"/>
          <xsd:enumeration value="Automotive"/>
          <xsd:enumeration value="Wired"/>
          <xsd:enumeration value="Wireless"/>
          <xsd:enumeration value="Solutions"/>
          <xsd:enumeration value="Software Tools"/>
        </xsd:restriction>
      </xsd:simpleType>
    </xsd:element>
    <xsd:element name="Send_x0020_Feedback" ma:index="33" nillable="true" ma:displayName="Send Feedback" ma:format="Hyperlink" ma:internalName="Send_x0020_Feedbac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arket" ma:index="36" nillable="true" ma:displayName="Solution" ma:format="Dropdown" ma:internalName="Market">
      <xsd:simpleType>
        <xsd:restriction base="dms:Choice">
          <xsd:enumeration value="All Markets"/>
          <xsd:enumeration value="Wireless"/>
          <xsd:enumeration value="Mobile/Consumer"/>
          <xsd:enumeration value="Applications"/>
          <xsd:enumeration value="Ultra Drive"/>
          <xsd:enumeration value="Sapphire EAP"/>
          <xsd:enumeration value="MachXO3"/>
        </xsd:restriction>
      </xsd:simpleType>
    </xsd:element>
    <xsd:element name="Getting_x0020_Started" ma:index="37" nillable="true" ma:displayName="Collateral Holding Area" ma:format="Dropdown" ma:internalName="Getting_x0020_Started">
      <xsd:simpleType>
        <xsd:restriction base="dms:Choice">
          <xsd:enumeration value="Power Manager"/>
          <xsd:enumeration value="Low Density"/>
          <xsd:enumeration value="Ultra Low Density"/>
        </xsd:restriction>
      </xsd:simpleType>
    </xsd:element>
    <xsd:element name="Sort_x0020_Order" ma:index="38" nillable="true" ma:displayName="Sort Order" ma:decimals="0" ma:indexed="true" ma:internalName="Sort_x0020_Ord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05be6-7913-4475-acf3-15c7a9b6aab9" elementFormDefault="qualified">
    <xsd:import namespace="http://schemas.microsoft.com/office/2006/documentManagement/types"/>
    <xsd:import namespace="http://schemas.microsoft.com/office/infopath/2007/PartnerControls"/>
    <xsd:element name="Category" ma:index="30" nillable="true" ma:displayName="Category" ma:list="{38155c98-7c96-4860-88b6-54bd9c789132}" ma:internalName="Category" ma:showField="Title" ma:web="73b00364-b96b-4dc0-bad6-4e3809db208a">
      <xsd:simpleType>
        <xsd:restriction base="dms:Lookup"/>
      </xsd:simpleType>
    </xsd:element>
    <xsd:element name="SFDC_x0020_Stage" ma:index="34" nillable="true" ma:displayName="SFDC Stage" ma:format="Dropdown" ma:internalName="SFDC_x0020_Stage">
      <xsd:simpleType>
        <xsd:restriction base="dms:Choice">
          <xsd:enumeration value="Stage 0 -- Prospecting"/>
          <xsd:enumeration value="Stage 1 -- Qualification"/>
          <xsd:enumeration value="Stage 2 -- Proposal"/>
          <xsd:enumeration value="Stage 3 -- Evaluation"/>
          <xsd:enumeration value="Stage 4 -- Implementation"/>
          <xsd:enumeration value="Stage 5 -- Pre-production"/>
          <xsd:enumeration value="Stage 6 -- Production"/>
          <xsd:enumeration value="--Archived Documents"/>
          <xsd:enumeration value="--Sales Collateral Holding Area"/>
        </xsd:restriction>
      </xsd:simpleType>
    </xsd:element>
    <xsd:element name="Sub_x002d_Category" ma:index="35" nillable="true" ma:displayName="Sub-Category" ma:internalName="Sub_x002d_Category">
      <xsd:simpleType>
        <xsd:restriction base="dms:Text">
          <xsd:maxLength value="30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DCDateModified" ma:index="31" nillable="true" ma:displayName="Date Modified" ma:description="The date on which this resource was last modified" ma:format="DateTime" ma:internalName="_DCDateModified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9ac604-719e-4f6a-941d-e145b3c95617" elementFormDefault="qualified">
    <xsd:import namespace="http://schemas.microsoft.com/office/2006/documentManagement/types"/>
    <xsd:import namespace="http://schemas.microsoft.com/office/infopath/2007/PartnerControls"/>
    <xsd:element name="Doc_x0020_Author" ma:index="32" nillable="true" ma:displayName="Doc Author" ma:internalName="Doc_x0020_Author" ma:readOnly="fals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>
  <LongProp xmlns="" name="TaxCatchAll"><![CDATA[43;#English|b3f6ed75-81de-4806-bb4e-9cca516df0b0;#42;#Company Confidential|c28c6c75-aae0-4edc-9cc2-00c0745aadbc;#40;#Green|f5f65e25-8349-45a6-b3a5-dd987efad42d;#39;#Internal|eb1caaff-0c16-4357-bf62-2771783a4bb0;#38;#Internal|b6a0e0c5-d188-4032-bb54-73009b286b96;#101;#Corporate Marketing|5c102730-c84d-4558-a64d-a51f9c58bec0;#55;#Freeform|4bbb72d9-92e3-4b10-922f-52e41b1a8860]]></LongProp>
</LongProperti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_x0020_Author xmlns="099ac604-719e-4f6a-941d-e145b3c95617">Ted Marena</Doc_x0020_Author>
    <Sub_x002d_Category xmlns="81b05be6-7913-4475-acf3-15c7a9b6aab9">Ultra Low Density Portfolio</Sub_x002d_Category>
    <Category xmlns="81b05be6-7913-4475-acf3-15c7a9b6aab9">1</Category>
    <_dlc_DocId xmlns="0c593beb-cd2f-4b02-9152-4100e9501f50">7MUX4WDAPPV7-58-1018</_dlc_DocId>
    <_dlc_DocIdUrl xmlns="0c593beb-cd2f-4b02-9152-4100e9501f50">
      <Url>http://partner.latticesemi.com/_layouts/DocIdRedir.aspx?ID=7MUX4WDAPPV7-58-1018</Url>
      <Description>7MUX4WDAPPV7-58-1018</Description>
    </_dlc_DocIdUrl>
    <SFDC_x0020_Stage xmlns="81b05be6-7913-4475-acf3-15c7a9b6aab9">Stage 2 -- Proposal</SFDC_x0020_Stage>
    <_dlc_DocIdPersistId xmlns="0c593beb-cd2f-4b02-9152-4100e9501f50">false</_dlc_DocIdPersistId>
    <Box xmlns="439b124a-d07e-4fdb-aefe-1713227d21fb">ULD</Box>
    <AverageRating xmlns="http://schemas.microsoft.com/sharepoint/v3">4.335</AverageRating>
    <_DCDateModified xmlns="http://schemas.microsoft.com/sharepoint/v3/fields">2014-01-06T08:00:00+00:00</_DCDateModified>
    <Send_x0020_Feedback xmlns="439b124a-d07e-4fdb-aefe-1713227d21fb">
      <Url>mailto:ted.marena@latticesemi.com?subject=Sales%20Tool%20Box%20ULD%20FPGA%20Portfolio.pptx</Url>
      <Description>Send Feedback to Ted Marena</Description>
    </Send_x0020_Feedback>
    <Getting_x0020_Started xmlns="439b124a-d07e-4fdb-aefe-1713227d21fb">Ultra Low Density</Getting_x0020_Started>
    <Market xmlns="439b124a-d07e-4fdb-aefe-1713227d21fb">MachXO3</Market>
    <Sort_x0020_Order xmlns="439b124a-d07e-4fdb-aefe-1713227d21fb">2</Sort_x0020_Order>
    <PublishingPageContent xmlns="http://schemas.microsoft.com/sharepoint/v3" xsi:nil="true"/>
    <HeaderStyleDefinitions xmlns="http://schemas.microsoft.com/sharepoint/v3" xsi:nil="true"/>
    <PublishingRollupImage xmlns="http://schemas.microsoft.com/sharepoint/v3" xsi:nil="true"/>
    <PublishingContactEmail xmlns="http://schemas.microsoft.com/sharepoint/v3" xsi:nil="true"/>
    <PublishingVariationRelationshipLinkFieldID xmlns="http://schemas.microsoft.com/sharepoint/v3">
      <Url xsi:nil="true"/>
      <Description xsi:nil="true"/>
    </PublishingVariationRelationshipLinkFieldID>
    <PublishingVariationGroupID xmlns="http://schemas.microsoft.com/sharepoint/v3" xsi:nil="true"/>
    <ArticleStartDate xmlns="http://schemas.microsoft.com/sharepoint/v3" xsi:nil="true"/>
    <ArticleByLine xmlns="http://schemas.microsoft.com/sharepoint/v3" xsi:nil="true"/>
    <PublishingImageCaption xmlns="http://schemas.microsoft.com/sharepoint/v3" xsi:nil="true"/>
    <Audience xmlns="http://schemas.microsoft.com/sharepoint/v3" xsi:nil="true"/>
    <PublishingPageImage xmlns="http://schemas.microsoft.com/sharepoint/v3" xsi:nil="true"/>
    <SummaryLinks xmlns="http://schemas.microsoft.com/sharepoint/v3" xsi:nil="true"/>
    <PublishingExpirationDate xmlns="http://schemas.microsoft.com/sharepoint/v3" xsi:nil="true"/>
    <PublishingContactPicture xmlns="http://schemas.microsoft.com/sharepoint/v3">
      <Url xsi:nil="true"/>
      <Description xsi:nil="true"/>
    </PublishingContactPicture>
    <PublishingStartDate xmlns="http://schemas.microsoft.com/sharepoint/v3" xsi:nil="true"/>
    <PublishingContact xmlns="http://schemas.microsoft.com/sharepoint/v3">
      <UserInfo>
        <DisplayName/>
        <AccountId xsi:nil="true"/>
        <AccountType/>
      </UserInfo>
    </PublishingContact>
    <PublishingContactName xmlns="http://schemas.microsoft.com/sharepoint/v3" xsi:nil="true"/>
    <_dlc_Exempt xmlns="http://schemas.microsoft.com/sharepoint/v3">false</_dlc_Exempt>
    <RatingCount xmlns="http://schemas.microsoft.com/sharepoint/v3">3</RatingCount>
  </documentManagement>
</p:properties>
</file>

<file path=customXml/item5.xml><?xml version="1.0" encoding="utf-8"?>
<?mso-contentType ?>
<p:Policy xmlns:p="office.server.policy" id="" local="true">
  <p:Name>Qualification Document</p:Name>
  <p:Description/>
  <p:Statement/>
  <p:PolicyItems>
    <p:PolicyItem featureId="Microsoft.Office.RecordsManagement.PolicyFeatures.PolicyAudit" staticId="0x010100C568DB52D9D0A14D9B2FDCC96666E9F2007948130EC3DB064584E219954237AF3900242457EFB8B24247815D688C526CD44D0200CA9831D13300DA43AB31561A06C16A85|254968459" UniqueId="10054dc4-e561-4771-b524-e4450dd4b70b">
      <p:Name>Auditing</p:Name>
      <p:Description>Audits user actions on documents and list items to the Audit Log.</p:Description>
      <p:CustomData>
        <Audit>
          <Update/>
          <View/>
          <DeleteRestore/>
        </Audit>
      </p:CustomData>
    </p:PolicyItem>
  </p:PolicyItems>
</p:Policy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3A249DF-0E26-46B0-95D6-F5CD0F288B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c593beb-cd2f-4b02-9152-4100e9501f50"/>
    <ds:schemaRef ds:uri="439b124a-d07e-4fdb-aefe-1713227d21fb"/>
    <ds:schemaRef ds:uri="81b05be6-7913-4475-acf3-15c7a9b6aab9"/>
    <ds:schemaRef ds:uri="http://schemas.microsoft.com/sharepoint/v3/fields"/>
    <ds:schemaRef ds:uri="099ac604-719e-4f6a-941d-e145b3c956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A37AD15-BAA5-4F16-BCE8-B9E96FBBFE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D5AFF5-042B-4544-8D98-4B11C608ECEE}">
  <ds:schemaRefs>
    <ds:schemaRef ds:uri="http://schemas.microsoft.com/office/2006/metadata/longProperties"/>
    <ds:schemaRef ds:uri=""/>
  </ds:schemaRefs>
</ds:datastoreItem>
</file>

<file path=customXml/itemProps4.xml><?xml version="1.0" encoding="utf-8"?>
<ds:datastoreItem xmlns:ds="http://schemas.openxmlformats.org/officeDocument/2006/customXml" ds:itemID="{1015C26F-CEA2-4572-A895-0F91CFCF7BF2}">
  <ds:schemaRefs>
    <ds:schemaRef ds:uri="0c593beb-cd2f-4b02-9152-4100e9501f50"/>
    <ds:schemaRef ds:uri="http://purl.org/dc/terms/"/>
    <ds:schemaRef ds:uri="http://schemas.microsoft.com/sharepoint/v3/fields"/>
    <ds:schemaRef ds:uri="http://schemas.microsoft.com/office/2006/metadata/properties"/>
    <ds:schemaRef ds:uri="http://purl.org/dc/dcmitype/"/>
    <ds:schemaRef ds:uri="099ac604-719e-4f6a-941d-e145b3c95617"/>
    <ds:schemaRef ds:uri="http://schemas.microsoft.com/office/2006/documentManagement/typ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purl.org/dc/elements/1.1/"/>
    <ds:schemaRef ds:uri="81b05be6-7913-4475-acf3-15c7a9b6aab9"/>
    <ds:schemaRef ds:uri="439b124a-d07e-4fdb-aefe-1713227d21fb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56E0AD1F-9E2D-4E81-9D91-4DFC8C855055}">
  <ds:schemaRefs>
    <ds:schemaRef ds:uri="office.server.policy"/>
  </ds:schemaRefs>
</ds:datastoreItem>
</file>

<file path=customXml/itemProps6.xml><?xml version="1.0" encoding="utf-8"?>
<ds:datastoreItem xmlns:ds="http://schemas.openxmlformats.org/officeDocument/2006/customXml" ds:itemID="{2C8C90CB-D8EE-40B0-A4F7-348D4E33AC98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33809</TotalTime>
  <Words>565</Words>
  <Application>Microsoft Office PowerPoint</Application>
  <PresentationFormat>On-screen Show (4:3)</PresentationFormat>
  <Paragraphs>194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lattice</vt:lpstr>
      <vt:lpstr>XO3L PCB breakout recommendation </vt:lpstr>
      <vt:lpstr>PCB breakout recommendations</vt:lpstr>
      <vt:lpstr>PCB breakout recommendations</vt:lpstr>
      <vt:lpstr>PCB breakout recommendations</vt:lpstr>
    </vt:vector>
  </TitlesOfParts>
  <Company>Latitce Semiconductor Corp.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MachXO3 Product Presentation</dc:title>
  <dc:creator>Peyton Le</dc:creator>
  <cp:lastModifiedBy>Rubylyn Paculanan</cp:lastModifiedBy>
  <cp:revision>694</cp:revision>
  <cp:lastPrinted>2014-01-14T04:18:55Z</cp:lastPrinted>
  <dcterms:created xsi:type="dcterms:W3CDTF">2012-02-17T17:27:19Z</dcterms:created>
  <dcterms:modified xsi:type="dcterms:W3CDTF">2014-07-11T11:47:24Z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000800185e000000000001023720</vt:lpwstr>
  </property>
  <property fmtid="{D5CDD505-2E9C-101B-9397-08002B2CF9AE}" pid="3" name="_dlc_DocId">
    <vt:lpwstr>D5CZYVWKPRSV-479-69</vt:lpwstr>
  </property>
  <property fmtid="{D5CDD505-2E9C-101B-9397-08002B2CF9AE}" pid="4" name="_dlc_DocIdItemGuid">
    <vt:lpwstr>a03a9cfe-3025-4581-9660-afbc56bf43cd</vt:lpwstr>
  </property>
  <property fmtid="{D5CDD505-2E9C-101B-9397-08002B2CF9AE}" pid="5" name="_dlc_DocIdUrl">
    <vt:lpwstr>http://hub.latticesemi.com/Resources/marketing/_layouts/DocIdRedir.aspx?ID=D5CZYVWKPRSV-479-69, D5CZYVWKPRSV-479-69</vt:lpwstr>
  </property>
  <property fmtid="{D5CDD505-2E9C-101B-9397-08002B2CF9AE}" pid="6" name="Doc Source">
    <vt:lpwstr>39;#Internal|eb1caaff-0c16-4357-bf62-2771783a4bb0</vt:lpwstr>
  </property>
  <property fmtid="{D5CDD505-2E9C-101B-9397-08002B2CF9AE}" pid="7" name="Primary Audience">
    <vt:lpwstr>38;#Internal|b6a0e0c5-d188-4032-bb54-73009b286b96</vt:lpwstr>
  </property>
  <property fmtid="{D5CDD505-2E9C-101B-9397-08002B2CF9AE}" pid="8" name="Doc Language">
    <vt:lpwstr>43;#English|b3f6ed75-81de-4806-bb4e-9cca516df0b0</vt:lpwstr>
  </property>
  <property fmtid="{D5CDD505-2E9C-101B-9397-08002B2CF9AE}" pid="9" name="TaxKeyword">
    <vt:lpwstr/>
  </property>
  <property fmtid="{D5CDD505-2E9C-101B-9397-08002B2CF9AE}" pid="10" name="DLP">
    <vt:lpwstr>40;#Green|f5f65e25-8349-45a6-b3a5-dd987efad42d</vt:lpwstr>
  </property>
  <property fmtid="{D5CDD505-2E9C-101B-9397-08002B2CF9AE}" pid="11" name="Control Category">
    <vt:lpwstr>55;#Freeform|4bbb72d9-92e3-4b10-922f-52e41b1a8860</vt:lpwstr>
  </property>
  <property fmtid="{D5CDD505-2E9C-101B-9397-08002B2CF9AE}" pid="12" name="Responsible Department">
    <vt:lpwstr>101;#Corporate Marketing|5c102730-c84d-4558-a64d-a51f9c58bec0</vt:lpwstr>
  </property>
  <property fmtid="{D5CDD505-2E9C-101B-9397-08002B2CF9AE}" pid="13" name="Security">
    <vt:lpwstr>42;#Company Confidential|c28c6c75-aae0-4edc-9cc2-00c0745aadbc</vt:lpwstr>
  </property>
  <property fmtid="{D5CDD505-2E9C-101B-9397-08002B2CF9AE}" pid="14" name="ContentTypeId">
    <vt:lpwstr>0x010100C568DB52D9D0A14D9B2FDCC96666E9F2007948130EC3DB064584E219954237AF3900242457EFB8B24247815D688C526CD44D0200CA9831D13300DA43AB31561A06C16A85</vt:lpwstr>
  </property>
  <property fmtid="{D5CDD505-2E9C-101B-9397-08002B2CF9AE}" pid="15" name="Order">
    <vt:r8>59400</vt:r8>
  </property>
  <property fmtid="{D5CDD505-2E9C-101B-9397-08002B2CF9AE}" pid="16" name="URL">
    <vt:lpwstr/>
  </property>
  <property fmtid="{D5CDD505-2E9C-101B-9397-08002B2CF9AE}" pid="17" name="xd_Signature">
    <vt:bool>false</vt:bool>
  </property>
  <property fmtid="{D5CDD505-2E9C-101B-9397-08002B2CF9AE}" pid="18" name="xd_ProgID">
    <vt:lpwstr/>
  </property>
  <property fmtid="{D5CDD505-2E9C-101B-9397-08002B2CF9AE}" pid="19" name="TemplateUrl">
    <vt:lpwstr/>
  </property>
  <property fmtid="{D5CDD505-2E9C-101B-9397-08002B2CF9AE}" pid="20" name="HeaderStyleDefinitions">
    <vt:lpwstr/>
  </property>
  <property fmtid="{D5CDD505-2E9C-101B-9397-08002B2CF9AE}" pid="21" name="Product">
    <vt:lpwstr>Various</vt:lpwstr>
  </property>
  <property fmtid="{D5CDD505-2E9C-101B-9397-08002B2CF9AE}" pid="22" name="_dlc_Exempt">
    <vt:bool>false</vt:bool>
  </property>
  <property fmtid="{D5CDD505-2E9C-101B-9397-08002B2CF9AE}" pid="23" name="TaxCatchAll">
    <vt:lpwstr/>
  </property>
  <property fmtid="{D5CDD505-2E9C-101B-9397-08002B2CF9AE}" pid="24" name="TaxKeywordTaxHTField">
    <vt:lpwstr/>
  </property>
  <property fmtid="{D5CDD505-2E9C-101B-9397-08002B2CF9AE}" pid="25" name="RatingCount">
    <vt:i4>3</vt:i4>
  </property>
</Properties>
</file>